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1376-EF95-4DB5-B3CC-56A3093CF7E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8D64-5E9C-44BF-AA4E-E106887A8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4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1376-EF95-4DB5-B3CC-56A3093CF7E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8D64-5E9C-44BF-AA4E-E106887A8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5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1376-EF95-4DB5-B3CC-56A3093CF7E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8D64-5E9C-44BF-AA4E-E106887A8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6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1376-EF95-4DB5-B3CC-56A3093CF7E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8D64-5E9C-44BF-AA4E-E106887A8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6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1376-EF95-4DB5-B3CC-56A3093CF7E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8D64-5E9C-44BF-AA4E-E106887A8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7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1376-EF95-4DB5-B3CC-56A3093CF7E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8D64-5E9C-44BF-AA4E-E106887A8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5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1376-EF95-4DB5-B3CC-56A3093CF7E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8D64-5E9C-44BF-AA4E-E106887A8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0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1376-EF95-4DB5-B3CC-56A3093CF7E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8D64-5E9C-44BF-AA4E-E106887A8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4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1376-EF95-4DB5-B3CC-56A3093CF7E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8D64-5E9C-44BF-AA4E-E106887A8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1376-EF95-4DB5-B3CC-56A3093CF7E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8D64-5E9C-44BF-AA4E-E106887A8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5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1376-EF95-4DB5-B3CC-56A3093CF7E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8D64-5E9C-44BF-AA4E-E106887A8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4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41376-EF95-4DB5-B3CC-56A3093CF7E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F8D64-5E9C-44BF-AA4E-E106887A8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0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8601" y="152400"/>
                <a:ext cx="6477000" cy="8638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Name__________________________________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Homework Monday 6/4– Decimals</a:t>
                </a:r>
              </a:p>
              <a:p>
                <a:endParaRPr lang="en-US" b="1" dirty="0"/>
              </a:p>
              <a:p>
                <a:pPr marL="342900" indent="-342900">
                  <a:buAutoNum type="arabicPeriod"/>
                </a:pPr>
                <a:r>
                  <a:rPr lang="en-US" sz="1400" dirty="0" smtClean="0"/>
                  <a:t>Show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1400" dirty="0" smtClean="0"/>
                  <a:t> by shading the model.</a:t>
                </a:r>
              </a:p>
              <a:p>
                <a:pPr marL="342900" indent="-342900">
                  <a:buAutoNum type="arabicPeriod"/>
                </a:pPr>
                <a:endParaRPr lang="en-US" sz="1400" dirty="0"/>
              </a:p>
              <a:p>
                <a:pPr marL="342900" indent="-342900">
                  <a:buAutoNum type="arabicPeriod"/>
                </a:pPr>
                <a:endParaRPr lang="en-US" sz="1400" dirty="0" smtClean="0"/>
              </a:p>
              <a:p>
                <a:pPr marL="342900" indent="-342900">
                  <a:buAutoNum type="arabicPeriod"/>
                </a:pPr>
                <a:endParaRPr lang="en-US" sz="1400" dirty="0"/>
              </a:p>
              <a:p>
                <a:pPr marL="342900" indent="-342900">
                  <a:buAutoNum type="arabicPeriod"/>
                </a:pPr>
                <a:endParaRPr lang="en-US" sz="1400" dirty="0" smtClean="0"/>
              </a:p>
              <a:p>
                <a:pPr marL="342900" indent="-342900">
                  <a:buAutoNum type="arabicPeriod"/>
                </a:pPr>
                <a:endParaRPr lang="en-US" sz="1400" dirty="0"/>
              </a:p>
              <a:p>
                <a:pPr marL="342900" indent="-342900">
                  <a:buAutoNum type="arabicPeriod"/>
                </a:pPr>
                <a:endParaRPr lang="en-US" sz="1400" dirty="0" smtClean="0"/>
              </a:p>
              <a:p>
                <a:pPr marL="342900" indent="-342900">
                  <a:buAutoNum type="arabicPeriod"/>
                </a:pPr>
                <a:r>
                  <a:rPr lang="en-US" sz="1400" dirty="0" smtClean="0"/>
                  <a:t>What is the value of g on the number line?  Write your answer as a decimal?</a:t>
                </a:r>
              </a:p>
              <a:p>
                <a:pPr marL="342900" indent="-342900">
                  <a:buAutoNum type="arabicPeriod"/>
                </a:pPr>
                <a:endParaRPr lang="en-US" sz="1400" dirty="0"/>
              </a:p>
              <a:p>
                <a:pPr marL="342900" indent="-342900">
                  <a:buAutoNum type="arabicPeriod"/>
                </a:pPr>
                <a:endParaRPr lang="en-US" sz="1400" dirty="0" smtClean="0"/>
              </a:p>
              <a:p>
                <a:pPr marL="342900" indent="-342900">
                  <a:buAutoNum type="arabicPeriod"/>
                </a:pPr>
                <a:endParaRPr lang="en-US" sz="1400" dirty="0"/>
              </a:p>
              <a:p>
                <a:pPr marL="342900" indent="-342900">
                  <a:buAutoNum type="arabicPeriod"/>
                </a:pPr>
                <a:endParaRPr lang="en-US" sz="1400" dirty="0" smtClean="0"/>
              </a:p>
              <a:p>
                <a:pPr marL="342900" indent="-342900">
                  <a:buAutoNum type="arabicPeriod"/>
                </a:pPr>
                <a:endParaRPr lang="en-US" sz="1400" dirty="0"/>
              </a:p>
              <a:p>
                <a:pPr marL="342900" indent="-342900">
                  <a:buAutoNum type="arabicPeriod"/>
                </a:pPr>
                <a:r>
                  <a:rPr lang="en-US" sz="1400" dirty="0" smtClean="0"/>
                  <a:t>What is the standard form of the number: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×10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100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342900" indent="-342900">
                  <a:buAutoNum type="arabicPeriod"/>
                </a:pPr>
                <a:endParaRPr lang="en-US" sz="1400" dirty="0" smtClean="0"/>
              </a:p>
              <a:p>
                <a:pPr marL="342900" indent="-342900">
                  <a:buAutoNum type="arabicPeriod"/>
                </a:pPr>
                <a:endParaRPr lang="en-US" sz="1400" dirty="0"/>
              </a:p>
              <a:p>
                <a:pPr marL="342900" indent="-342900">
                  <a:buAutoNum type="arabicPeriod"/>
                </a:pPr>
                <a:r>
                  <a:rPr lang="en-US" sz="1400" dirty="0" smtClean="0"/>
                  <a:t>Which decimals are greater than the one shown in this diagram?  Check all that apply.</a:t>
                </a:r>
              </a:p>
              <a:p>
                <a:pPr lvl="1"/>
                <a:endParaRPr lang="en-US" sz="1400" dirty="0"/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0.33</a:t>
                </a:r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0.1</a:t>
                </a:r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0.2</a:t>
                </a:r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0.29</a:t>
                </a:r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0.4</a:t>
                </a:r>
                <a:endParaRPr lang="en-US" sz="1400" dirty="0"/>
              </a:p>
              <a:p>
                <a:endParaRPr lang="en-US" sz="1400" dirty="0" smtClean="0"/>
              </a:p>
              <a:p>
                <a:pPr marL="342900" indent="-342900">
                  <a:buAutoNum type="arabicPeriod"/>
                </a:pPr>
                <a:endParaRPr lang="en-US" sz="1400" dirty="0"/>
              </a:p>
              <a:p>
                <a:pPr marL="342900" indent="-342900">
                  <a:buAutoNum type="arabicPeriod"/>
                </a:pPr>
                <a:r>
                  <a:rPr lang="en-US" sz="1400" dirty="0" smtClean="0"/>
                  <a:t>Put these decimals in order from least to greatest:</a:t>
                </a:r>
              </a:p>
              <a:p>
                <a:pPr marL="342900" indent="-342900">
                  <a:buAutoNum type="arabicPeriod"/>
                </a:pPr>
                <a:endParaRPr lang="en-US" sz="1400" dirty="0"/>
              </a:p>
              <a:p>
                <a:r>
                  <a:rPr lang="en-US" sz="1400" dirty="0" smtClean="0"/>
                  <a:t>	_____	</a:t>
                </a:r>
                <a:r>
                  <a:rPr lang="en-US" dirty="0" smtClean="0"/>
                  <a:t>_____	_____	_____	_____</a:t>
                </a:r>
              </a:p>
              <a:p>
                <a:endParaRPr lang="en-US" dirty="0" smtClean="0"/>
              </a:p>
              <a:p>
                <a:pPr algn="ctr"/>
                <a:r>
                  <a:rPr lang="en-US" dirty="0" smtClean="0"/>
                  <a:t>7.68	7.3	7.35	7.8	7.08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152400"/>
                <a:ext cx="6477000" cy="8638327"/>
              </a:xfrm>
              <a:prstGeom prst="rect">
                <a:avLst/>
              </a:prstGeom>
              <a:blipFill rotWithShape="1">
                <a:blip r:embed="rId2"/>
                <a:stretch>
                  <a:fillRect l="-847" t="-353" b="-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174127"/>
            <a:ext cx="1534470" cy="1496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85" y="3200400"/>
            <a:ext cx="54578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54" y="5638801"/>
            <a:ext cx="114984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8433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04801" y="609600"/>
                <a:ext cx="6324600" cy="7938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 startAt="6"/>
                </a:pPr>
                <a:r>
                  <a:rPr lang="en-US" sz="1400" dirty="0" smtClean="0"/>
                  <a:t>Which comparisons are correct?  Check all that apply.</a:t>
                </a:r>
              </a:p>
              <a:p>
                <a:pPr lvl="1"/>
                <a:endParaRPr lang="en-US" sz="1400" dirty="0"/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0.56 &lt;0.65</a:t>
                </a:r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4.5 &lt; 4.50</a:t>
                </a:r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7.87  &gt; 7.78</a:t>
                </a:r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3.50 = 3.05</a:t>
                </a:r>
                <a:endParaRPr lang="en-US" sz="1400" dirty="0"/>
              </a:p>
              <a:p>
                <a:pPr marL="342900" indent="-342900">
                  <a:buAutoNum type="arabicPeriod" startAt="6"/>
                </a:pPr>
                <a:endParaRPr lang="en-US" sz="1400" dirty="0" smtClean="0"/>
              </a:p>
              <a:p>
                <a:pPr marL="342900" indent="-342900">
                  <a:buAutoNum type="arabicPeriod" startAt="6"/>
                </a:pPr>
                <a:r>
                  <a:rPr lang="en-US" sz="1400" dirty="0" smtClean="0"/>
                  <a:t>What is the sum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1400" dirty="0" smtClean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1400" dirty="0" smtClean="0"/>
                  <a:t>?  Write your answer as a decimal.</a:t>
                </a:r>
              </a:p>
              <a:p>
                <a:pPr marL="342900" indent="-342900">
                  <a:buAutoNum type="arabicPeriod" startAt="6"/>
                </a:pPr>
                <a:endParaRPr lang="en-US" sz="1400" dirty="0"/>
              </a:p>
              <a:p>
                <a:pPr marL="342900" indent="-342900">
                  <a:buAutoNum type="arabicPeriod" startAt="6"/>
                </a:pPr>
                <a:endParaRPr lang="en-US" sz="1400" dirty="0" smtClean="0"/>
              </a:p>
              <a:p>
                <a:pPr marL="342900" indent="-342900">
                  <a:buAutoNum type="arabicPeriod" startAt="6"/>
                </a:pPr>
                <a:endParaRPr lang="en-US" sz="1400" dirty="0" smtClean="0"/>
              </a:p>
              <a:p>
                <a:pPr marL="342900" indent="-342900">
                  <a:buAutoNum type="arabicPeriod" startAt="6"/>
                </a:pPr>
                <a:endParaRPr lang="en-US" sz="1400" dirty="0"/>
              </a:p>
              <a:p>
                <a:pPr marL="342900" indent="-342900">
                  <a:buAutoNum type="arabicPeriod" startAt="6"/>
                </a:pPr>
                <a:endParaRPr lang="en-US" sz="1400" dirty="0"/>
              </a:p>
              <a:p>
                <a:pPr marL="342900" indent="-342900">
                  <a:buAutoNum type="arabicPeriod" startAt="6"/>
                </a:pPr>
                <a:endParaRPr lang="en-US" sz="1400" dirty="0" smtClean="0"/>
              </a:p>
              <a:p>
                <a:pPr marL="342900" indent="-342900">
                  <a:buAutoNum type="arabicPeriod" startAt="6"/>
                </a:pPr>
                <a:r>
                  <a:rPr lang="en-US" sz="1400" dirty="0" smtClean="0"/>
                  <a:t>Mary and Derek were collecting leaf samples from their  backyards.  Mary’s first leaf was 2.5 inches.  Derek’s leaf was 2.45 inches.  Who had the longer leaf</a:t>
                </a:r>
                <a:r>
                  <a:rPr lang="en-US" sz="1400" dirty="0" smtClean="0"/>
                  <a:t>?  Write a comparison using &lt;, &gt;, or =.</a:t>
                </a:r>
                <a:endParaRPr lang="en-US" sz="1400" dirty="0" smtClean="0"/>
              </a:p>
              <a:p>
                <a:pPr marL="342900" indent="-342900">
                  <a:buAutoNum type="arabicPeriod" startAt="6"/>
                </a:pPr>
                <a:endParaRPr lang="en-US" sz="1400" dirty="0"/>
              </a:p>
              <a:p>
                <a:pPr marL="342900" indent="-342900">
                  <a:buAutoNum type="arabicPeriod" startAt="6"/>
                </a:pPr>
                <a:endParaRPr lang="en-US" sz="1400" dirty="0" smtClean="0"/>
              </a:p>
              <a:p>
                <a:pPr marL="342900" indent="-342900">
                  <a:buAutoNum type="arabicPeriod" startAt="6"/>
                </a:pPr>
                <a:endParaRPr lang="en-US" sz="1400" dirty="0"/>
              </a:p>
              <a:p>
                <a:pPr marL="342900" indent="-342900">
                  <a:buAutoNum type="arabicPeriod" startAt="6"/>
                </a:pPr>
                <a:endParaRPr lang="en-US" sz="1400" dirty="0" smtClean="0"/>
              </a:p>
              <a:p>
                <a:pPr marL="342900" indent="-342900">
                  <a:buAutoNum type="arabicPeriod" startAt="6"/>
                </a:pPr>
                <a:r>
                  <a:rPr lang="en-US" sz="1400" dirty="0" smtClean="0"/>
                  <a:t>Of the 100 people at a Super Bowl Party, 40 are there for the game, 20 are there for the commercials and the rest are there for the food.  Write a </a:t>
                </a:r>
                <a:r>
                  <a:rPr lang="en-US" sz="1400" dirty="0" smtClean="0"/>
                  <a:t>fraction and decimal </a:t>
                </a:r>
                <a:r>
                  <a:rPr lang="en-US" sz="1400" dirty="0" smtClean="0"/>
                  <a:t>to represent each of the following groups of people:</a:t>
                </a:r>
              </a:p>
              <a:p>
                <a:pPr marL="342900" indent="-342900">
                  <a:buAutoNum type="arabicPeriod" startAt="6"/>
                </a:pPr>
                <a:endParaRPr lang="en-US" sz="1400" dirty="0"/>
              </a:p>
              <a:p>
                <a:pPr marL="342900" indent="-342900">
                  <a:buAutoNum type="arabicPeriod" startAt="6"/>
                </a:pPr>
                <a:endParaRPr lang="en-US" sz="1400" dirty="0" smtClean="0"/>
              </a:p>
              <a:p>
                <a:pPr lvl="1"/>
                <a:r>
                  <a:rPr lang="en-US" sz="1400" dirty="0" smtClean="0"/>
                  <a:t>Game:	Commercials:	Food:</a:t>
                </a:r>
                <a:endParaRPr lang="en-US" sz="1400" dirty="0"/>
              </a:p>
              <a:p>
                <a:pPr marL="342900" indent="-342900">
                  <a:buAutoNum type="arabicPeriod" startAt="6"/>
                </a:pPr>
                <a:endParaRPr lang="en-US" sz="1400" dirty="0" smtClean="0"/>
              </a:p>
              <a:p>
                <a:pPr marL="342900" indent="-342900">
                  <a:buAutoNum type="arabicPeriod" startAt="6"/>
                </a:pPr>
                <a:endParaRPr lang="en-US" sz="1400" dirty="0"/>
              </a:p>
              <a:p>
                <a:pPr marL="342900" indent="-342900">
                  <a:buAutoNum type="arabicPeriod" startAt="6"/>
                </a:pPr>
                <a:endParaRPr lang="en-US" sz="1400" dirty="0" smtClean="0"/>
              </a:p>
              <a:p>
                <a:pPr marL="342900" indent="-342900">
                  <a:buAutoNum type="arabicPeriod" startAt="6"/>
                </a:pPr>
                <a:r>
                  <a:rPr lang="en-US" sz="1400" dirty="0" smtClean="0"/>
                  <a:t>Which decimal is less than 0.46?</a:t>
                </a:r>
              </a:p>
              <a:p>
                <a:pPr lvl="1"/>
                <a:endParaRPr lang="en-US" sz="1400" dirty="0"/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0.64</a:t>
                </a:r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0.4</a:t>
                </a:r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4.6</a:t>
                </a:r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4.4</a:t>
                </a:r>
                <a:endParaRPr lang="en-US" sz="1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1" y="609600"/>
                <a:ext cx="6324600" cy="7938840"/>
              </a:xfrm>
              <a:prstGeom prst="rect">
                <a:avLst/>
              </a:prstGeom>
              <a:blipFill rotWithShape="1">
                <a:blip r:embed="rId2"/>
                <a:stretch>
                  <a:fillRect l="-289" t="-230" r="-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552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52453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Name_______________________________________</a:t>
            </a:r>
          </a:p>
          <a:p>
            <a:endParaRPr lang="en-US" dirty="0"/>
          </a:p>
          <a:p>
            <a:r>
              <a:rPr lang="en-US" b="1" dirty="0" smtClean="0"/>
              <a:t>Homework Tuesday 6/5- Area &amp; Perimeter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1" y="1676400"/>
            <a:ext cx="64008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 smtClean="0"/>
              <a:t>What is the perimeter of the rectangle?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 smtClean="0"/>
              <a:t>The area of the rectangle is 135 squared inches.  What is the length of the missing side? 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 smtClean="0"/>
              <a:t>Aubrey hung a rectangular dry erase board which is 18 inches by 9 inches. What is the area of the dry erase board?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smtClean="0"/>
              <a:t>Loreen's bedroom is square-shaped. One side of the room is 13 feet long. What is the perimeter of Loreen's bedroom?</a:t>
            </a:r>
          </a:p>
          <a:p>
            <a:endParaRPr lang="en-US" sz="1400" dirty="0"/>
          </a:p>
          <a:p>
            <a:r>
              <a:rPr lang="en-US" sz="1400" dirty="0" smtClean="0"/>
              <a:t>	</a:t>
            </a:r>
            <a:endParaRPr lang="en-US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397" y="1514475"/>
            <a:ext cx="12763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330" y="4343400"/>
            <a:ext cx="19145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63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7" y="609600"/>
            <a:ext cx="637669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5"/>
            </a:pPr>
            <a:r>
              <a:rPr lang="en-US" sz="1400" dirty="0" smtClean="0"/>
              <a:t>The area of small rectangular mirror is 48 squared inches.  </a:t>
            </a:r>
            <a:endParaRPr lang="en-US" sz="1400" dirty="0"/>
          </a:p>
          <a:p>
            <a:r>
              <a:rPr lang="en-US" sz="1400" dirty="0" smtClean="0"/>
              <a:t>	a)   What is the length of the missing side?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b)   What is the perimeter of the mirror?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6.   The perimeter of the rectangle is 58 inches.  The length of the rectangle is 19 inches.  Which equation can be used to find the width, </a:t>
            </a:r>
            <a:r>
              <a:rPr lang="en-US" sz="1400" i="1" dirty="0" smtClean="0"/>
              <a:t>W,</a:t>
            </a:r>
            <a:r>
              <a:rPr lang="en-US" sz="1400" dirty="0" smtClean="0"/>
              <a:t> of the rectangle, in inches? </a:t>
            </a:r>
            <a:endParaRPr lang="en-US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12175"/>
            <a:ext cx="15811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943600"/>
            <a:ext cx="17621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555382"/>
            <a:ext cx="22669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96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51299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Name______________________________________</a:t>
            </a:r>
          </a:p>
          <a:p>
            <a:endParaRPr lang="en-US" dirty="0"/>
          </a:p>
          <a:p>
            <a:r>
              <a:rPr lang="en-US" b="1" dirty="0" smtClean="0"/>
              <a:t>Homework Wednesday 6/6- Conversions &amp; Angles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1" y="1782128"/>
            <a:ext cx="6400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 smtClean="0"/>
              <a:t>The measure of angle 1 is 27 degrees.  The measure of angle 2 is 86 degrees,  What is the value of </a:t>
            </a:r>
            <a:r>
              <a:rPr lang="en-US" sz="1400" i="1" dirty="0" smtClean="0"/>
              <a:t>x,</a:t>
            </a:r>
            <a:r>
              <a:rPr lang="en-US" sz="1400" dirty="0" smtClean="0"/>
              <a:t> the measure of the whole angle?</a:t>
            </a:r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 smtClean="0"/>
              <a:t>Kourtney works part-time helping students with math homework.  She worked Monday, Wednesday, and Friday last week.  How much time, in minutes, did Kourtney work last week?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smtClean="0"/>
              <a:t>Which is more, 1 liters or 1,425 grams?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en-US" sz="1400" dirty="0" smtClean="0"/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 smtClean="0"/>
              <a:t>Thomas </a:t>
            </a:r>
            <a:r>
              <a:rPr lang="en-US" sz="1400" dirty="0"/>
              <a:t>dropped off two packages to be shipped. One package weighed </a:t>
            </a:r>
            <a:r>
              <a:rPr lang="en-US" sz="1400" dirty="0" smtClean="0"/>
              <a:t>2 kilograms</a:t>
            </a:r>
            <a:r>
              <a:rPr lang="en-US" sz="1400" dirty="0"/>
              <a:t> and the other package weighed </a:t>
            </a:r>
            <a:r>
              <a:rPr lang="en-US" sz="1400" dirty="0" smtClean="0"/>
              <a:t>720 grams.  How much did the two packages weigh altogether?</a:t>
            </a:r>
            <a:endParaRPr lang="en-US" sz="1400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542563"/>
            <a:ext cx="16383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07" y="4724400"/>
            <a:ext cx="25431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03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6324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5"/>
            </a:pPr>
            <a:r>
              <a:rPr lang="en-US" sz="1400" dirty="0" smtClean="0"/>
              <a:t>The measure of angle 1 is 47 degrees.  What is the measure of angle 2?</a:t>
            </a:r>
          </a:p>
          <a:p>
            <a:pPr marL="342900" indent="-342900">
              <a:buAutoNum type="arabicPeriod" startAt="5"/>
            </a:pPr>
            <a:endParaRPr lang="en-US" sz="1400" dirty="0"/>
          </a:p>
          <a:p>
            <a:pPr marL="342900" indent="-342900">
              <a:buAutoNum type="arabicPeriod" startAt="5"/>
            </a:pPr>
            <a:endParaRPr lang="en-US" sz="1400" dirty="0" smtClean="0"/>
          </a:p>
          <a:p>
            <a:pPr marL="342900" indent="-342900">
              <a:buAutoNum type="arabicPeriod" startAt="5"/>
            </a:pPr>
            <a:endParaRPr lang="en-US" sz="1400" dirty="0"/>
          </a:p>
          <a:p>
            <a:pPr marL="342900" indent="-342900">
              <a:buAutoNum type="arabicPeriod" startAt="5"/>
            </a:pPr>
            <a:endParaRPr lang="en-US" sz="1400" dirty="0" smtClean="0"/>
          </a:p>
          <a:p>
            <a:pPr marL="342900" indent="-342900">
              <a:buAutoNum type="arabicPeriod" startAt="5"/>
            </a:pPr>
            <a:endParaRPr lang="en-US" sz="1400" dirty="0"/>
          </a:p>
          <a:p>
            <a:pPr marL="342900" indent="-342900">
              <a:buAutoNum type="arabicPeriod" startAt="5"/>
            </a:pPr>
            <a:endParaRPr lang="en-US" sz="1400" dirty="0" smtClean="0"/>
          </a:p>
          <a:p>
            <a:pPr marL="342900" indent="-342900">
              <a:buAutoNum type="arabicPeriod" startAt="5"/>
            </a:pPr>
            <a:endParaRPr lang="en-US" sz="1400" dirty="0" smtClean="0"/>
          </a:p>
          <a:p>
            <a:pPr marL="342900" indent="-342900">
              <a:buAutoNum type="arabicPeriod" startAt="5"/>
            </a:pPr>
            <a:endParaRPr lang="en-US" sz="1400" dirty="0" smtClean="0"/>
          </a:p>
          <a:p>
            <a:pPr marL="342900" indent="-342900">
              <a:buAutoNum type="arabicPeriod" startAt="5"/>
            </a:pPr>
            <a:r>
              <a:rPr lang="en-US" sz="1400" dirty="0" smtClean="0"/>
              <a:t>What is the measure of the angle?</a:t>
            </a:r>
          </a:p>
          <a:p>
            <a:pPr marL="342900" indent="-342900">
              <a:buAutoNum type="arabicPeriod" startAt="5"/>
            </a:pPr>
            <a:endParaRPr lang="en-US" sz="1400" dirty="0"/>
          </a:p>
          <a:p>
            <a:pPr marL="342900" indent="-342900">
              <a:buAutoNum type="arabicPeriod" startAt="5"/>
            </a:pPr>
            <a:endParaRPr lang="en-US" sz="1400" dirty="0" smtClean="0"/>
          </a:p>
          <a:p>
            <a:pPr marL="342900" indent="-342900">
              <a:buAutoNum type="arabicPeriod" startAt="5"/>
            </a:pPr>
            <a:endParaRPr lang="en-US" sz="1400" dirty="0"/>
          </a:p>
          <a:p>
            <a:pPr marL="342900" indent="-342900">
              <a:buAutoNum type="arabicPeriod" startAt="5"/>
            </a:pPr>
            <a:endParaRPr lang="en-US" sz="1400" dirty="0" smtClean="0"/>
          </a:p>
          <a:p>
            <a:pPr marL="342900" indent="-342900">
              <a:buAutoNum type="arabicPeriod" startAt="5"/>
            </a:pPr>
            <a:endParaRPr lang="en-US" sz="1400" dirty="0"/>
          </a:p>
          <a:p>
            <a:pPr marL="342900" indent="-342900">
              <a:buAutoNum type="arabicPeriod" startAt="5"/>
            </a:pPr>
            <a:endParaRPr lang="en-US" sz="1400" dirty="0" smtClean="0"/>
          </a:p>
          <a:p>
            <a:pPr marL="342900" indent="-342900">
              <a:buAutoNum type="arabicPeriod" startAt="5"/>
            </a:pPr>
            <a:endParaRPr lang="en-US" sz="1400" dirty="0"/>
          </a:p>
          <a:p>
            <a:pPr marL="342900" indent="-342900">
              <a:buAutoNum type="arabicPeriod" startAt="5"/>
            </a:pPr>
            <a:endParaRPr lang="en-US" sz="1400" dirty="0" smtClean="0"/>
          </a:p>
          <a:p>
            <a:pPr marL="342900" indent="-342900">
              <a:buAutoNum type="arabicPeriod" startAt="5"/>
            </a:pPr>
            <a:endParaRPr lang="en-US" sz="1400" dirty="0"/>
          </a:p>
          <a:p>
            <a:pPr marL="342900" indent="-342900">
              <a:buAutoNum type="arabicPeriod" startAt="5"/>
            </a:pPr>
            <a:endParaRPr lang="en-US" sz="1400" dirty="0" smtClean="0"/>
          </a:p>
          <a:p>
            <a:pPr marL="342900" indent="-342900">
              <a:buAutoNum type="arabicPeriod" startAt="5"/>
            </a:pPr>
            <a:endParaRPr lang="en-US" sz="1400" dirty="0"/>
          </a:p>
          <a:p>
            <a:pPr marL="342900" indent="-342900">
              <a:buAutoNum type="arabicPeriod" startAt="5"/>
            </a:pPr>
            <a:endParaRPr lang="en-US" sz="1400" dirty="0" smtClean="0"/>
          </a:p>
          <a:p>
            <a:pPr marL="342900" indent="-342900">
              <a:buAutoNum type="arabicPeriod" startAt="5"/>
            </a:pPr>
            <a:endParaRPr lang="en-US" sz="1400" dirty="0"/>
          </a:p>
          <a:p>
            <a:pPr marL="342900" indent="-342900">
              <a:buAutoNum type="arabicPeriod" startAt="5"/>
            </a:pPr>
            <a:r>
              <a:rPr lang="en-US" sz="1400" dirty="0" smtClean="0"/>
              <a:t>Choose the appropriate measurement for the following item:</a:t>
            </a:r>
          </a:p>
          <a:p>
            <a:pPr marL="342900" indent="-342900">
              <a:buAutoNum type="arabicPeriod" startAt="5"/>
            </a:pPr>
            <a:endParaRPr lang="en-US" sz="1400" dirty="0"/>
          </a:p>
          <a:p>
            <a:endParaRPr lang="en-US" sz="1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93455"/>
            <a:ext cx="15240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Image result for angle on a protra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30" y="3031405"/>
            <a:ext cx="2762626" cy="138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939222"/>
              </p:ext>
            </p:extLst>
          </p:nvPr>
        </p:nvGraphicFramePr>
        <p:xfrm>
          <a:off x="228600" y="6172200"/>
          <a:ext cx="6324600" cy="229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1150"/>
                <a:gridCol w="1581150"/>
                <a:gridCol w="1581150"/>
                <a:gridCol w="158115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</a:t>
                      </a:r>
                      <a:endParaRPr lang="en-US" sz="14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Slice</a:t>
                      </a:r>
                      <a:r>
                        <a:rPr lang="en-US" sz="1400" baseline="0" dirty="0" smtClean="0"/>
                        <a:t> of Bread</a:t>
                      </a:r>
                      <a:endParaRPr lang="en-US" sz="14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inches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feet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yards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Running a Marathon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Inches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Yards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Miles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Height of an Oak Tree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Centimeters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Meters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Kilometers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Distance</a:t>
                      </a:r>
                      <a:r>
                        <a:rPr lang="en-US" sz="1400" baseline="0" dirty="0" smtClean="0"/>
                        <a:t> from </a:t>
                      </a:r>
                      <a:r>
                        <a:rPr lang="en-US" sz="1400" baseline="0" dirty="0" smtClean="0"/>
                        <a:t>New York </a:t>
                      </a:r>
                      <a:r>
                        <a:rPr lang="en-US" sz="1400" baseline="0" dirty="0" smtClean="0"/>
                        <a:t>to California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4,700 centimeters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4,700 meters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4,700 kilometers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297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4783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Name___________________________________</a:t>
            </a:r>
          </a:p>
          <a:p>
            <a:endParaRPr lang="en-US" dirty="0"/>
          </a:p>
          <a:p>
            <a:r>
              <a:rPr lang="en-US" b="1" dirty="0" smtClean="0"/>
              <a:t>Homework Thursday 6/7- Review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2400" y="1524000"/>
                <a:ext cx="5459380" cy="6215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sz="1400" dirty="0" smtClean="0"/>
                  <a:t>Which comparison is incorrect?</a:t>
                </a:r>
              </a:p>
              <a:p>
                <a:endParaRPr lang="en-US" sz="1400" dirty="0"/>
              </a:p>
              <a:p>
                <a:r>
                  <a:rPr lang="en-US" sz="1400" dirty="0" smtClean="0"/>
                  <a:t>	A.   5.41 &gt; 5.14</a:t>
                </a:r>
              </a:p>
              <a:p>
                <a:r>
                  <a:rPr lang="en-US" sz="1400" dirty="0"/>
                  <a:t>	</a:t>
                </a:r>
                <a:r>
                  <a:rPr lang="en-US" sz="1400" dirty="0" smtClean="0"/>
                  <a:t>B.   6.40 = 6.4</a:t>
                </a:r>
              </a:p>
              <a:p>
                <a:r>
                  <a:rPr lang="en-US" sz="1400" dirty="0"/>
                  <a:t>	</a:t>
                </a:r>
                <a:r>
                  <a:rPr lang="en-US" sz="1400" dirty="0" smtClean="0"/>
                  <a:t>C.   1.7 &lt; 1.71</a:t>
                </a:r>
              </a:p>
              <a:p>
                <a:r>
                  <a:rPr lang="en-US" sz="1400" dirty="0"/>
                  <a:t>	</a:t>
                </a:r>
                <a:r>
                  <a:rPr lang="en-US" sz="1400" dirty="0" smtClean="0"/>
                  <a:t>D.   0.48 </a:t>
                </a:r>
                <a:r>
                  <a:rPr lang="en-US" sz="1400" dirty="0" smtClean="0"/>
                  <a:t>&lt; </a:t>
                </a:r>
                <a:r>
                  <a:rPr lang="en-US" sz="1400" dirty="0" smtClean="0"/>
                  <a:t>0.4</a:t>
                </a:r>
              </a:p>
              <a:p>
                <a:endParaRPr lang="en-US" sz="1400" dirty="0" smtClean="0"/>
              </a:p>
              <a:p>
                <a:endParaRPr lang="en-US" sz="1400" dirty="0"/>
              </a:p>
              <a:p>
                <a:pPr marL="342900" indent="-342900">
                  <a:buAutoNum type="arabicPeriod" startAt="2"/>
                </a:pPr>
                <a:r>
                  <a:rPr lang="en-US" sz="1400" dirty="0" smtClean="0"/>
                  <a:t>Which of the following are equivalent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70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1400" dirty="0" smtClean="0"/>
                  <a:t>?  Choose all that apply.</a:t>
                </a:r>
              </a:p>
              <a:p>
                <a:pPr marL="800100" lvl="1" indent="-342900">
                  <a:buAutoNum type="alphaUcPeriod"/>
                </a:pPr>
                <a:endParaRPr lang="en-US" sz="1400" dirty="0" smtClean="0"/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0.70</a:t>
                </a:r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0.07</a:t>
                </a:r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0.7</a:t>
                </a:r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0.007</a:t>
                </a:r>
              </a:p>
              <a:p>
                <a:pPr marL="800100" lvl="1" indent="-342900">
                  <a:buAutoNum type="alphaUcPeriod"/>
                </a:pPr>
                <a:r>
                  <a:rPr lang="en-US" sz="1400" dirty="0" smtClean="0"/>
                  <a:t>7.0</a:t>
                </a:r>
              </a:p>
              <a:p>
                <a:endParaRPr lang="en-US" sz="1400" dirty="0" smtClean="0"/>
              </a:p>
              <a:p>
                <a:endParaRPr lang="en-US" sz="1400" dirty="0"/>
              </a:p>
              <a:p>
                <a:pPr marL="342900" indent="-342900">
                  <a:buAutoNum type="arabicPeriod" startAt="3"/>
                </a:pPr>
                <a:r>
                  <a:rPr lang="en-US" sz="1400" dirty="0" smtClean="0"/>
                  <a:t>A square picture frame is shown below.</a:t>
                </a:r>
              </a:p>
              <a:p>
                <a:pPr lvl="1"/>
                <a:r>
                  <a:rPr lang="en-US" sz="1400" dirty="0" smtClean="0"/>
                  <a:t>A.   What is the area of the frame?</a:t>
                </a:r>
              </a:p>
              <a:p>
                <a:pPr lvl="1"/>
                <a:endParaRPr lang="en-US" sz="1400" dirty="0"/>
              </a:p>
              <a:p>
                <a:pPr lvl="1"/>
                <a:endParaRPr lang="en-US" sz="1400" dirty="0" smtClean="0"/>
              </a:p>
              <a:p>
                <a:pPr lvl="1"/>
                <a:endParaRPr lang="en-US" sz="1400" dirty="0" smtClean="0"/>
              </a:p>
              <a:p>
                <a:pPr lvl="1"/>
                <a:endParaRPr lang="en-US" sz="1400" dirty="0" smtClean="0"/>
              </a:p>
              <a:p>
                <a:pPr lvl="1"/>
                <a:endParaRPr lang="en-US" sz="1400" dirty="0"/>
              </a:p>
              <a:p>
                <a:pPr lvl="1"/>
                <a:r>
                  <a:rPr lang="en-US" sz="1400" dirty="0" smtClean="0"/>
                  <a:t>B.   What is the perimeter of the frame?</a:t>
                </a:r>
              </a:p>
              <a:p>
                <a:pPr lvl="1"/>
                <a:endParaRPr lang="en-US" sz="1400" dirty="0" smtClean="0"/>
              </a:p>
              <a:p>
                <a:pPr lvl="1"/>
                <a:endParaRPr lang="en-US" sz="1400" dirty="0"/>
              </a:p>
              <a:p>
                <a:pPr marL="342900" indent="-342900">
                  <a:buAutoNum type="arabicPeriod"/>
                </a:pPr>
                <a:endParaRPr lang="en-US" sz="1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0"/>
                <a:ext cx="5459380" cy="6215291"/>
              </a:xfrm>
              <a:prstGeom prst="rect">
                <a:avLst/>
              </a:prstGeom>
              <a:blipFill rotWithShape="1">
                <a:blip r:embed="rId2"/>
                <a:stretch>
                  <a:fillRect l="-335" t="-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8" name="Picture 4" descr="Image result for rectangle are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42"/>
          <a:stretch/>
        </p:blipFill>
        <p:spPr bwMode="auto">
          <a:xfrm>
            <a:off x="4061537" y="5920254"/>
            <a:ext cx="1971675" cy="155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53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632460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US" sz="1400" dirty="0" smtClean="0"/>
              <a:t>A sunflower grew 8 inches last month and 2 feet this month.  How many total inches has the  sunflower grown in the past two months?</a:t>
            </a:r>
          </a:p>
          <a:p>
            <a:pPr marL="342900" indent="-342900">
              <a:buAutoNum type="arabicPeriod" startAt="4"/>
            </a:pPr>
            <a:endParaRPr lang="en-US" sz="1400" dirty="0" smtClean="0"/>
          </a:p>
          <a:p>
            <a:pPr marL="342900" indent="-342900">
              <a:buAutoNum type="arabicPeriod" startAt="4"/>
            </a:pPr>
            <a:endParaRPr lang="en-US" sz="1400" dirty="0"/>
          </a:p>
          <a:p>
            <a:pPr marL="342900" indent="-342900">
              <a:buAutoNum type="arabicPeriod" startAt="4"/>
            </a:pPr>
            <a:endParaRPr lang="en-US" sz="1400" dirty="0" smtClean="0"/>
          </a:p>
          <a:p>
            <a:pPr marL="342900" indent="-342900">
              <a:buAutoNum type="arabicPeriod" startAt="4"/>
            </a:pPr>
            <a:endParaRPr lang="en-US" sz="1400" dirty="0"/>
          </a:p>
          <a:p>
            <a:pPr marL="342900" indent="-342900">
              <a:buAutoNum type="arabicPeriod" startAt="4"/>
            </a:pPr>
            <a:endParaRPr lang="en-US" sz="1400" dirty="0" smtClean="0"/>
          </a:p>
          <a:p>
            <a:pPr marL="342900" indent="-342900">
              <a:buAutoNum type="arabicPeriod" startAt="4"/>
            </a:pPr>
            <a:endParaRPr lang="en-US" sz="1400" dirty="0"/>
          </a:p>
          <a:p>
            <a:pPr marL="342900" indent="-342900">
              <a:buAutoNum type="arabicPeriod" startAt="4"/>
            </a:pPr>
            <a:endParaRPr lang="en-US" sz="1400" dirty="0" smtClean="0"/>
          </a:p>
          <a:p>
            <a:pPr marL="342900" indent="-342900">
              <a:buAutoNum type="arabicPeriod" startAt="4"/>
            </a:pPr>
            <a:r>
              <a:rPr lang="en-US" sz="1400" dirty="0" smtClean="0"/>
              <a:t>What is the measure of angle x? </a:t>
            </a:r>
          </a:p>
          <a:p>
            <a:pPr marL="342900" indent="-342900">
              <a:buAutoNum type="arabicPeriod" startAt="4"/>
            </a:pPr>
            <a:endParaRPr lang="en-US" sz="1400" dirty="0"/>
          </a:p>
          <a:p>
            <a:pPr marL="342900" indent="-342900">
              <a:buAutoNum type="arabicPeriod" startAt="4"/>
            </a:pPr>
            <a:endParaRPr lang="en-US" sz="1400" dirty="0" smtClean="0"/>
          </a:p>
          <a:p>
            <a:pPr marL="342900" indent="-342900">
              <a:buAutoNum type="arabicPeriod" startAt="4"/>
            </a:pPr>
            <a:endParaRPr lang="en-US" sz="1400" dirty="0"/>
          </a:p>
          <a:p>
            <a:pPr marL="342900" indent="-342900">
              <a:buAutoNum type="arabicPeriod" startAt="4"/>
            </a:pPr>
            <a:endParaRPr lang="en-US" sz="1400" dirty="0" smtClean="0"/>
          </a:p>
          <a:p>
            <a:pPr marL="342900" indent="-342900">
              <a:buAutoNum type="arabicPeriod" startAt="4"/>
            </a:pPr>
            <a:endParaRPr lang="en-US" sz="1400" dirty="0"/>
          </a:p>
          <a:p>
            <a:pPr marL="342900" indent="-342900">
              <a:buAutoNum type="arabicPeriod" startAt="4"/>
            </a:pPr>
            <a:endParaRPr lang="en-US" sz="1400" dirty="0" smtClean="0"/>
          </a:p>
          <a:p>
            <a:pPr marL="342900" indent="-342900">
              <a:buAutoNum type="arabicPeriod" startAt="4"/>
            </a:pPr>
            <a:endParaRPr lang="en-US" sz="1400" dirty="0"/>
          </a:p>
          <a:p>
            <a:pPr marL="342900" indent="-342900">
              <a:buAutoNum type="arabicPeriod" startAt="4"/>
            </a:pPr>
            <a:endParaRPr lang="en-US" sz="1400" dirty="0" smtClean="0"/>
          </a:p>
          <a:p>
            <a:pPr marL="342900" indent="-342900">
              <a:buAutoNum type="arabicPeriod" startAt="4"/>
            </a:pPr>
            <a:endParaRPr lang="en-US" sz="1400" dirty="0"/>
          </a:p>
          <a:p>
            <a:pPr marL="342900" indent="-342900">
              <a:buAutoNum type="arabicPeriod" startAt="4"/>
            </a:pPr>
            <a:endParaRPr lang="en-US" sz="1400" dirty="0" smtClean="0"/>
          </a:p>
          <a:p>
            <a:pPr marL="342900" indent="-342900">
              <a:buAutoNum type="arabicPeriod" startAt="4"/>
            </a:pPr>
            <a:endParaRPr lang="en-US" sz="1400" dirty="0"/>
          </a:p>
          <a:p>
            <a:pPr marL="342900" indent="-342900">
              <a:buAutoNum type="arabicPeriod" startAt="4"/>
            </a:pPr>
            <a:endParaRPr lang="en-US" sz="1400" dirty="0" smtClean="0"/>
          </a:p>
          <a:p>
            <a:pPr marL="342900" indent="-342900">
              <a:buAutoNum type="arabicPeriod" startAt="4"/>
            </a:pPr>
            <a:r>
              <a:rPr lang="en-US" sz="1400" dirty="0" smtClean="0"/>
              <a:t>Which shape is not symmetrical?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 smtClean="0"/>
              <a:t>A. 		B. 	        C.	             D.</a:t>
            </a:r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r>
              <a:rPr lang="en-US" sz="1400" dirty="0" smtClean="0"/>
              <a:t>       </a:t>
            </a:r>
            <a:endParaRPr lang="en-US" sz="1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43200"/>
            <a:ext cx="3505200" cy="199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602248"/>
            <a:ext cx="8001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5616535"/>
            <a:ext cx="6286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521285"/>
            <a:ext cx="7143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412" y="5630822"/>
            <a:ext cx="819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6629400"/>
            <a:ext cx="39930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7.  Select true or false for the following statements.  </a:t>
            </a: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177335"/>
              </p:ext>
            </p:extLst>
          </p:nvPr>
        </p:nvGraphicFramePr>
        <p:xfrm>
          <a:off x="228599" y="7239000"/>
          <a:ext cx="6324604" cy="800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1151"/>
                <a:gridCol w="1581151"/>
                <a:gridCol w="1581151"/>
                <a:gridCol w="1581151"/>
              </a:tblGrid>
              <a:tr h="8001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This</a:t>
                      </a:r>
                      <a:r>
                        <a:rPr lang="en-US" sz="1400" baseline="0" dirty="0" smtClean="0"/>
                        <a:t> shape </a:t>
                      </a:r>
                      <a:r>
                        <a:rPr lang="en-US" sz="1400" baseline="0" dirty="0" smtClean="0"/>
                        <a:t>has exactly  </a:t>
                      </a:r>
                      <a:r>
                        <a:rPr lang="en-US" sz="1400" baseline="0" dirty="0" smtClean="0"/>
                        <a:t>1 set of parallel sides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   True        False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This</a:t>
                      </a:r>
                      <a:r>
                        <a:rPr lang="en-US" sz="1400" baseline="0" dirty="0" smtClean="0"/>
                        <a:t> shapes has 4 right angles.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    True      False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6" y="7946571"/>
            <a:ext cx="1267326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379" y="7848600"/>
            <a:ext cx="1336221" cy="760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808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574</Words>
  <Application>Microsoft Office PowerPoint</Application>
  <PresentationFormat>On-screen Show (4:3)</PresentationFormat>
  <Paragraphs>251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Sutherland</dc:creator>
  <cp:lastModifiedBy>Kelly Sutherland</cp:lastModifiedBy>
  <cp:revision>44</cp:revision>
  <dcterms:created xsi:type="dcterms:W3CDTF">2018-05-29T21:40:40Z</dcterms:created>
  <dcterms:modified xsi:type="dcterms:W3CDTF">2018-05-30T23:32:20Z</dcterms:modified>
</cp:coreProperties>
</file>